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81" r:id="rId3"/>
    <p:sldId id="282" r:id="rId4"/>
    <p:sldId id="259" r:id="rId5"/>
    <p:sldId id="258" r:id="rId6"/>
    <p:sldId id="263" r:id="rId7"/>
    <p:sldId id="283" r:id="rId8"/>
    <p:sldId id="284" r:id="rId9"/>
    <p:sldId id="285" r:id="rId10"/>
    <p:sldId id="286" r:id="rId11"/>
    <p:sldId id="287" r:id="rId12"/>
    <p:sldId id="290" r:id="rId13"/>
    <p:sldId id="265" r:id="rId14"/>
    <p:sldId id="267" r:id="rId15"/>
    <p:sldId id="261" r:id="rId16"/>
    <p:sldId id="270" r:id="rId17"/>
    <p:sldId id="269" r:id="rId18"/>
    <p:sldId id="291" r:id="rId19"/>
    <p:sldId id="275" r:id="rId20"/>
    <p:sldId id="292" r:id="rId21"/>
    <p:sldId id="274" r:id="rId22"/>
    <p:sldId id="272" r:id="rId23"/>
    <p:sldId id="260" r:id="rId24"/>
    <p:sldId id="264" r:id="rId25"/>
    <p:sldId id="271" r:id="rId26"/>
    <p:sldId id="276" r:id="rId27"/>
    <p:sldId id="293" r:id="rId28"/>
    <p:sldId id="277" r:id="rId29"/>
    <p:sldId id="278" r:id="rId30"/>
    <p:sldId id="294" r:id="rId31"/>
    <p:sldId id="295" r:id="rId32"/>
    <p:sldId id="297" r:id="rId33"/>
    <p:sldId id="296" r:id="rId34"/>
    <p:sldId id="298" r:id="rId35"/>
    <p:sldId id="279" r:id="rId36"/>
    <p:sldId id="280" r:id="rId37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EEE2"/>
    <a:srgbClr val="6EECB9"/>
    <a:srgbClr val="C9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24" autoAdjust="0"/>
  </p:normalViewPr>
  <p:slideViewPr>
    <p:cSldViewPr snapToGrid="0">
      <p:cViewPr varScale="1">
        <p:scale>
          <a:sx n="80" d="100"/>
          <a:sy n="80" d="100"/>
        </p:scale>
        <p:origin x="3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21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e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E8BC31-A566-4BDF-92D9-B9F2EE15A9F8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4" name="Marcador de Posição de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e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3" name="Marcador de Posição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EB64C3D-D9FD-42B3-852C-0D89EC53C820}" type="datetime1">
              <a:rPr lang="pt-PT" noProof="0" smtClean="0"/>
              <a:pPr rtl="0"/>
              <a:t>23/06/2020</a:t>
            </a:fld>
            <a:endParaRPr lang="pt-PT" noProof="0" dirty="0"/>
          </a:p>
        </p:txBody>
      </p:sp>
      <p:sp>
        <p:nvSpPr>
          <p:cNvPr id="4" name="Marcador de Posição de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dirty="0"/>
              <a:t>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6" name="Marcador de Posição de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7" name="Marcador de Posição de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/>
              <a:t>NOTA: para alterar uma imagem neste diapositivo, selecione a imagem e elimine-a. Em seguida, clique no ícone Inserir Imagem</a:t>
            </a:r>
          </a:p>
          <a:p>
            <a:pPr rtl="0"/>
            <a:r>
              <a:rPr lang="pt-PT" dirty="0"/>
              <a:t>no marcador de posição para inserir a sua imagem.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t-PT" smtClean="0"/>
              <a:pPr rtl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19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3190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21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619183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22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171657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/>
              <a:t>NOTA: para alterar uma imagem neste diapositivo, selecione a imagem e elimine-a. Em seguida, clique no ícone Inserir Imagem</a:t>
            </a:r>
          </a:p>
          <a:p>
            <a:pPr rtl="0"/>
            <a:r>
              <a:rPr lang="pt-PT" dirty="0"/>
              <a:t>no marcador de posição para inserir a sua imagem.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t-PT" smtClean="0"/>
              <a:pPr rtl="0"/>
              <a:t>23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24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852006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25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656597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28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68010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/>
              <a:t>NOTA: para alterar uma imagem neste diapositivo, selecione a imagem e elimine-a. Em seguida, clique no ícone Inserir Imagem</a:t>
            </a:r>
          </a:p>
          <a:p>
            <a:pPr rtl="0"/>
            <a:r>
              <a:rPr lang="pt-PT" dirty="0"/>
              <a:t>no marcador de posição para inserir a sua imagem.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t-PT" smtClean="0"/>
              <a:pPr rtl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/>
              <a:t>NOTA: para alterar uma imagem neste diapositivo, selecione a imagem e elimine-a. Em seguida, clique no ícone Inserir Imagem</a:t>
            </a:r>
          </a:p>
          <a:p>
            <a:pPr rtl="0"/>
            <a:r>
              <a:rPr lang="pt-PT" dirty="0"/>
              <a:t>no marcador de posição para inserir a sua imagem.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t-PT" smtClean="0"/>
              <a:pPr rtl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6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433276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13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209511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14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117707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dirty="0"/>
              <a:t>NOTA: para alterar uma imagem neste diapositivo, selecione a imagem e elimine-a. Em seguida, clique no ícone Inserir Imagem</a:t>
            </a:r>
          </a:p>
          <a:p>
            <a:pPr rtl="0"/>
            <a:r>
              <a:rPr lang="pt-PT" dirty="0"/>
              <a:t>no marcador de posição para inserir a sua imagem.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t-PT" smtClean="0"/>
              <a:pPr rtl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16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25297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t-PT" noProof="0" smtClean="0"/>
              <a:pPr rtl="0"/>
              <a:t>17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48926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 rtl="0">
              <a:defRPr sz="6600"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8" name="Forma livre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5" name="Marcador de Posição de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66E5A4-1161-43C0-AFF0-8795667A0E50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3" name="Marcador de Posição de Texto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e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11D935-6AEB-44BF-A8FD-52356694F69E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8" name="Forma livre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9" name="Forma livre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6" name="Marcador de Posição de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5" name="Marcador de Posição de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E4BAC9-285C-4070-8970-A2E27885C7C6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7" name="Marcador de Posição de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10" name="Forma livre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11" name="Forma livre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3" name="Marcador de Posição de Texto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5" name="Marcador de Posição de Texto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8" name="Marcador de Posição de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7" name="Marcador de Posição de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0CE612-40CB-4B46-ABA1-94EE573F1D24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9" name="Marcador de Posição de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4" name="Marcador de Posição de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3" name="Marcador de Posição de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B07817-5DC4-425F-8720-E1324F0077ED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5" name="Marcador de Posição de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2" name="Marcador de Posição de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20E3FF-91F8-47C3-89AB-5442DB671084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4" name="Marcador de Posição de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has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2" name="Marcador de Posição de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355486-7CE5-49CF-8409-7B8781B60E0E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4" name="Marcador de Posição de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8" name="Forma livre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9" name="Forma livre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6" name="Marcador de Posição de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5" name="Marcador de Posição de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441AFE-669F-4650-96D0-CDBECC447E10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7" name="Marcador de Posição de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8" name="Forma livre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5" name="Marcador de Posição de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35E1D5-E6E2-43D4-864B-FF365A936652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8" name="Forma livre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PT" dirty="0"/>
          </a:p>
        </p:txBody>
      </p:sp>
      <p:sp>
        <p:nvSpPr>
          <p:cNvPr id="5" name="Marcador de Posição de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350A3-8D50-4B15-A901-B51FDF7F5549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m com Legenda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Grupo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Forma livre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PT" dirty="0"/>
              </a:p>
            </p:txBody>
          </p:sp>
          <p:grpSp>
            <p:nvGrpSpPr>
              <p:cNvPr id="12" name="Grupo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Forma livre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14" name="Forma livre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15" name="Forma livre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16" name="Forma livre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17" name="Forma livre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18" name="Forma livre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19" name="Forma livre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20" name="Forma livre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21" name="Forma livre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22" name="Forma livre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23" name="Forma livre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24" name="Forma livre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25" name="Forma livre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26" name="Forma livre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27" name="Forma livre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28" name="Forma livre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29" name="Forma livre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0" name="Forma livre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1" name="Forma livre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2" name="Forma livre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33" name="Forma livre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4" name="Forma livre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5" name="Forma livre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36" name="Forma livre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7" name="Forma livre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8" name="Forma livre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39" name="Forma livre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40" name="Forma livre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41" name="Forma livre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42" name="Forma livre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43" name="Forma livre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44" name="Forma livre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45" name="Forma livre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46" name="Forma livre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47" name="Forma livre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48" name="Forma livre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49" name="Forma livre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50" name="Forma livre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51" name="Forma livre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52" name="Forma livre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53" name="Forma livre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54" name="Forma livre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55" name="Forma livre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56" name="Forma livre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57" name="Forma livre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58" name="Forma livre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59" name="Forma livre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60" name="Forma livre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61" name="Forma livre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  <p:sp>
              <p:nvSpPr>
                <p:cNvPr id="62" name="Forma livre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t-PT" dirty="0"/>
                </a:p>
              </p:txBody>
            </p:sp>
            <p:sp>
              <p:nvSpPr>
                <p:cNvPr id="63" name="Forma livre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PT" dirty="0"/>
                </a:p>
              </p:txBody>
            </p:sp>
          </p:grpSp>
        </p:grpSp>
        <p:sp>
          <p:nvSpPr>
            <p:cNvPr id="10" name="Forma livre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68" name="Marcador de Posição de Imagem 67" descr="Um marcador de posição vazio para adicionar uma imagem. Clique no marcador de posição e selecione a imagem que pretende adicionar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Grande com Legenda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64" name="Forma livre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65" name="Forma livre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66" name="Forma livre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67" name="Marcador de Posição de Imagem 2" descr="Um marcador de posição vazio para adicionar uma imagem. Clique no marcador de posição e selecione a imagem que quer adicionar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69" name="Forma livre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70" name="Forma livre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grpSp>
        <p:nvGrpSpPr>
          <p:cNvPr id="71" name="Grupo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Forma livre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  <p:sp>
          <p:nvSpPr>
            <p:cNvPr id="73" name="Forma livre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dirty="0"/>
            </a:p>
          </p:txBody>
        </p:sp>
        <p:sp>
          <p:nvSpPr>
            <p:cNvPr id="74" name="Forma livre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  <p:sp>
          <p:nvSpPr>
            <p:cNvPr id="75" name="Forma livre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  <p:sp>
          <p:nvSpPr>
            <p:cNvPr id="76" name="Forma livre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</p:grpSp>
      <p:grpSp>
        <p:nvGrpSpPr>
          <p:cNvPr id="77" name="Grupo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Forma livre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  <p:sp>
          <p:nvSpPr>
            <p:cNvPr id="79" name="Forma livre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dirty="0"/>
            </a:p>
          </p:txBody>
        </p:sp>
        <p:sp>
          <p:nvSpPr>
            <p:cNvPr id="80" name="Forma livre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  <p:sp>
          <p:nvSpPr>
            <p:cNvPr id="81" name="Forma livre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  <p:sp>
          <p:nvSpPr>
            <p:cNvPr id="82" name="Forma livre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dirty="0"/>
            </a:p>
          </p:txBody>
        </p:sp>
      </p:grp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e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3" name="Marcador de Posição de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5DEF8D-A896-48AC-A983-07662DADBAC8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a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5" name="Forma livre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6" name="Forma livre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7" name="Forma livre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8" name="Marcador de Posição de Imagem 56" descr="Um marcador de posição vazio para adicionar uma imagem. Clique no marcador de posição e selecione a imagem que quer adicionar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3" name="Marcador de Posição de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2" name="Marcador de Posição de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407733-1722-4F64-AA57-58DED377AD83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4" name="Marcador de Posição de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Image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17" name="Forma livre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18" name="Forma livre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19" name="Forma livre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20" name="Marcador de Posição de Imagem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21" name="Forma livre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2" name="Forma livre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3" name="Forma livre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24" name="Marcador de Posição de Imagem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3" name="Marcador de Posição de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2" name="Marcador de Posição de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9BF44B-DB9B-4CBF-8D9E-55EAFFE44961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4" name="Marcador de Posição de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ês Image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17" name="Forma livre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18" name="Forma livre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19" name="Forma livre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20" name="Forma livre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1" name="Forma livre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2" name="Forma livre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23" name="Forma livre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4" name="Forma livre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5" name="Forma livre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26" name="Marcador de Posição de Imagem 23" descr="Um marcador de posição vazio para adicionar uma imagem. Clique no marcador de posição e selecione a imagem que quer adicionar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27" name="Marcador de Posição de Imagem 23" descr="Um marcador de posição vazio para adicionar uma imagem. Clique no marcador de posição e selecione a imagem que quer adicionar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28" name="Marcador de Posição de Imagem 23" descr="Um marcador de posição vazio para adicionar uma imagem. Clique no marcador de posição e selecione a imagem que quer adicionar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3" name="Marcador de Posição de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2" name="Marcador de Posição de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645AD8-CB81-4DF7-87CF-0F0E08922D14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4" name="Marcador de Posição de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ês Imagens com Le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22" name="Forma livre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3" name="Forma livre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39" name="Forma livre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0" name="Forma livre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1" name="Forma livre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2" name="Forma livre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3" name="Forma livre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4" name="Forma livre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5" name="Forma livre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6" name="Forma livre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7" name="Forma livre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8" name="Forma livre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9" name="Marcador de Posição de Imagem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50" name="Marcador de Posição de Imagem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51" name="Marcador de Posição de Imagem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52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e Rodapé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3" name="Marcador de Posição de Data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9FC7E03C-43FE-43A5-AF68-1F92FBC7C12D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6" name="Marcador de Posição de Número do Diapositivo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tro Image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29" name="Forma livre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30" name="Forma livre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31" name="Forma livre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32" name="Forma livre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33" name="Forma livre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34" name="Forma livre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35" name="Forma livre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36" name="Forma livre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37" name="Forma livre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40" name="Marcador de Posição de Imagem 16" descr="Um marcador de posição vazio para adicionar uma imagem. Clique no marcador de posição e selecione a imagem que quer adicionar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41" name="Marcador de Posição de Imagem 16" descr="Um marcador de posição vazio para adicionar uma imagem. Clique no marcador de posição e selecione a imagem que quer adicionar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42" name="Marcador de Posição de Imagem 16" descr="Um marcador de posição vazio para adicionar uma imagem. Clique no marcador de posição e selecione a imagem que quer adicionar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3" name="Marcador de Posição de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2" name="Marcador de Posição de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FDD895-77F6-4AE2-B6D2-40DFAD12075B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4" name="Marcador de Posição de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22" name="Forma livre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3" name="Forma livre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4" name="Forma livre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25" name="Marcador de Posição de Imagem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ês Imagens Retangulares com Le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PT"/>
              <a:t>Clique para editar o estilo</a:t>
            </a:r>
            <a:endParaRPr lang="pt-PT" dirty="0"/>
          </a:p>
        </p:txBody>
      </p:sp>
      <p:sp>
        <p:nvSpPr>
          <p:cNvPr id="21" name="Forma livre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2" name="Forma livre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23" name="Forma livre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39" name="Forma livre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0" name="Forma livre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1" name="Forma livre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42" name="Forma livre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3" name="Forma livre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4" name="Forma livre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45" name="Forma livre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6" name="Forma livre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PT" dirty="0"/>
          </a:p>
        </p:txBody>
      </p:sp>
      <p:sp>
        <p:nvSpPr>
          <p:cNvPr id="47" name="Forma livre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t-PT" dirty="0"/>
          </a:p>
        </p:txBody>
      </p:sp>
      <p:sp>
        <p:nvSpPr>
          <p:cNvPr id="51" name="Retângulo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48" name="Marcador de Posição de Imagem 13" descr="Um marcador de posição vazio para adicionar uma imagem. Clique no marcador de posição e selecione a imagem que quer adicionar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49" name="Marcador de Posição de Imagem 13" descr="Um marcador de posição vazio para adicionar uma imagem. Clique no marcador de posição e selecione a imagem que quer adicionar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50" name="Marcador de Posição de Imagem 13" descr="Um marcador de posição vazio para adicionar uma imagem. Clique no marcador de posição e selecione a imagem que quer adicionar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pt-PT" dirty="0"/>
          </a:p>
        </p:txBody>
      </p:sp>
      <p:sp>
        <p:nvSpPr>
          <p:cNvPr id="4" name="Marcador de Posição de Texto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e Rodapé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3" name="Marcador de Posição de Data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225F4343-D672-4E40-B1E7-EB9DC9C74076}" type="datetime1">
              <a:rPr lang="pt-PT" smtClean="0"/>
              <a:pPr rtl="0"/>
              <a:t>23/06/2020</a:t>
            </a:fld>
            <a:endParaRPr lang="pt-PT" dirty="0"/>
          </a:p>
        </p:txBody>
      </p:sp>
      <p:sp>
        <p:nvSpPr>
          <p:cNvPr id="6" name="Marcador de Posição de Número do Diapositivo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upo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Forma livre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" name="Forma livre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" name="Forma livre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" name="Forma livre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1" name="Forma livre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2" name="Forma livre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3" name="Forma livre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4" name="Forma livre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15" name="Forma livre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6" name="Forma livre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17" name="Forma livre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8" name="Forma livre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9" name="Forma livre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20" name="Forma livre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1" name="Forma livre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2" name="Forma livre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3" name="Forma livre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4" name="Forma livre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5" name="Forma livre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6" name="Forma livre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7" name="Forma livre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8" name="Forma livre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29" name="Forma livre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0" name="Forma livre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1" name="Forma livre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2" name="Forma livre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3" name="Forma livre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4" name="Forma livre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5" name="Forma livre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6" name="Forma livre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7" name="Forma livre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8" name="Forma livre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39" name="Forma livre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0" name="Forma livre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1" name="Forma livre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2" name="Forma livre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3" name="Forma livre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4" name="Forma livre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5" name="Forma livre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6" name="Forma livre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7" name="Forma livre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8" name="Forma livre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49" name="Forma livre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50" name="Forma livre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1" name="Forma livre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2" name="Forma livre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3" name="Forma livre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4" name="Forma livre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5" name="Forma livre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6" name="Forma livre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7" name="Forma livre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8" name="Forma livre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59" name="Forma livre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0" name="Forma livre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61" name="Forma livre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2" name="Forma livre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3" name="Forma livre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4" name="Forma livre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5" name="Forma livre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6" name="Forma livre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67" name="Forma livre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8" name="Forma livre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69" name="Forma livre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70" name="Forma livre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1" name="Forma livre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2" name="Forma livre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3" name="Forma livre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4" name="Forma livre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5" name="Forma livre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6" name="Forma livre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7" name="Forma livre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78" name="Forma livre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t-PT" noProof="0" dirty="0"/>
            </a:p>
          </p:txBody>
        </p:sp>
        <p:sp>
          <p:nvSpPr>
            <p:cNvPr id="79" name="Forma livre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0" name="Forma livre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1" name="Forma livre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2" name="Forma livre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3" name="Forma livre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4" name="Forma livre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5" name="Forma livre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6" name="Forma livre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7" name="Forma livre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8" name="Forma livre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89" name="Forma livre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0" name="Forma livre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1" name="Forma livre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2" name="Forma livre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3" name="Forma livre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4" name="Forma livre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5" name="Forma livre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6" name="Forma livre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7" name="Forma livre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8" name="Forma livre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99" name="Forma livre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0" name="Forma livre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1" name="Forma livre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2" name="Forma livre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3" name="Forma livre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4" name="Forma livre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5" name="Forma livre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6" name="Forma livre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  <p:sp>
          <p:nvSpPr>
            <p:cNvPr id="107" name="Forma livre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PT" noProof="0" dirty="0"/>
            </a:p>
          </p:txBody>
        </p:sp>
      </p:grpSp>
      <p:sp>
        <p:nvSpPr>
          <p:cNvPr id="2" name="Marcador de Posição de Título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PT" noProof="0" dirty="0"/>
              <a:t>Clique para editar o estilo</a:t>
            </a:r>
          </a:p>
        </p:txBody>
      </p:sp>
      <p:sp>
        <p:nvSpPr>
          <p:cNvPr id="3" name="Marcador de Posição de Texto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noProof="0" dirty="0"/>
              <a:t>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e Rodapé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pt-PT" noProof="0" dirty="0"/>
          </a:p>
        </p:txBody>
      </p:sp>
      <p:sp>
        <p:nvSpPr>
          <p:cNvPr id="4" name="Marcador de Posição de Data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4F07278-A654-4B78-AAD9-3281581A1AAE}" type="datetime1">
              <a:rPr lang="pt-PT" noProof="0" smtClean="0"/>
              <a:pPr rtl="0"/>
              <a:t>23/06/2020</a:t>
            </a:fld>
            <a:endParaRPr lang="pt-PT" noProof="0" dirty="0"/>
          </a:p>
        </p:txBody>
      </p:sp>
      <p:sp>
        <p:nvSpPr>
          <p:cNvPr id="6" name="Marcador de Posição de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15943" y="613955"/>
            <a:ext cx="4376057" cy="901336"/>
          </a:xfrm>
        </p:spPr>
        <p:txBody>
          <a:bodyPr rtlCol="0">
            <a:normAutofit/>
          </a:bodyPr>
          <a:lstStyle/>
          <a:p>
            <a:pPr algn="ctr"/>
            <a:r>
              <a:rPr lang="pt-P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br>
              <a:rPr lang="pt-P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 me quer – Bem nos quer</a:t>
            </a:r>
            <a:endParaRPr lang="pt-PT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ctr"/>
            <a:r>
              <a:rPr lang="pt-P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 Básica 2e3</a:t>
            </a:r>
          </a:p>
          <a:p>
            <a:pPr algn="ctr"/>
            <a:r>
              <a:rPr lang="pt-P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Gaspar Campelo</a:t>
            </a:r>
          </a:p>
          <a:p>
            <a:pPr algn="ctr"/>
            <a:r>
              <a:rPr lang="pt-PT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 letivo 2019/2020</a:t>
            </a:r>
          </a:p>
          <a:p>
            <a:endParaRPr lang="pt-PT" dirty="0"/>
          </a:p>
        </p:txBody>
      </p:sp>
      <p:pic>
        <p:nvPicPr>
          <p:cNvPr id="7" name="Marcador de Posição da Imagem 6" descr="EBCAMPELOS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5253" b="5253"/>
          <a:stretch>
            <a:fillRect/>
          </a:stretch>
        </p:blipFill>
        <p:spPr/>
      </p:pic>
      <p:pic>
        <p:nvPicPr>
          <p:cNvPr id="1026" name="Picture 2" descr="C:\Users\Gama\Desktop\Apresentação finao BMQ\bem me quer.jpg"/>
          <p:cNvPicPr>
            <a:picLocks noChangeAspect="1" noChangeArrowheads="1"/>
          </p:cNvPicPr>
          <p:nvPr/>
        </p:nvPicPr>
        <p:blipFill>
          <a:blip r:embed="rId4" cstate="print"/>
          <a:srcRect l="4832" r="33885"/>
          <a:stretch>
            <a:fillRect/>
          </a:stretch>
        </p:blipFill>
        <p:spPr bwMode="auto">
          <a:xfrm>
            <a:off x="8765178" y="1593668"/>
            <a:ext cx="2601166" cy="2178367"/>
          </a:xfrm>
          <a:prstGeom prst="rect">
            <a:avLst/>
          </a:prstGeom>
          <a:noFill/>
          <a:ln w="44450" cap="rnd">
            <a:solidFill>
              <a:schemeClr val="tx1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dkEdge"/>
        </p:spPr>
      </p:pic>
      <p:pic>
        <p:nvPicPr>
          <p:cNvPr id="8" name="Imagem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472" y="5342708"/>
            <a:ext cx="1515745" cy="902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5237" y="522333"/>
            <a:ext cx="9640888" cy="590549"/>
          </a:xfrm>
        </p:spPr>
        <p:txBody>
          <a:bodyPr/>
          <a:lstStyle/>
          <a:p>
            <a:r>
              <a:rPr lang="pt-PT" dirty="0">
                <a:latin typeface="Lucida Handwriting" panose="03010101010101010101" pitchFamily="66" charset="0"/>
              </a:rPr>
              <a:t>Descobrindo e partilhando Qualidades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52909" y="2470773"/>
            <a:ext cx="4406385" cy="3253312"/>
          </a:xfrm>
          <a:prstGeom prst="rect">
            <a:avLst/>
          </a:prstGeom>
        </p:spPr>
      </p:pic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5892190" y="2533751"/>
            <a:ext cx="5493848" cy="1687989"/>
          </a:xfrm>
        </p:spPr>
        <p:txBody>
          <a:bodyPr>
            <a:normAutofit fontScale="92500"/>
          </a:bodyPr>
          <a:lstStyle/>
          <a:p>
            <a:r>
              <a:rPr lang="pt-PT" dirty="0"/>
              <a:t>Cada aluno conseguiu apresentar o colega dizendo uma das suas qualidades/ habilidades.</a:t>
            </a:r>
          </a:p>
          <a:p>
            <a:r>
              <a:rPr lang="pt-PT" dirty="0"/>
              <a:t>Descobrimos que cada turma tem motivos para se sentir orgulhosa/ feliz pelas qualidades de todos.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34591" y="1298030"/>
            <a:ext cx="798083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Lembraste qual foi a Qualidade com que teu colega te apresentou?</a:t>
            </a:r>
          </a:p>
          <a:p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quem foste apresentar?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8" t="32634" r="13200" b="1105"/>
          <a:stretch/>
        </p:blipFill>
        <p:spPr>
          <a:xfrm>
            <a:off x="6172200" y="4246684"/>
            <a:ext cx="1239715" cy="127488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 rot="17367237">
            <a:off x="5766868" y="4535059"/>
            <a:ext cx="1124184" cy="276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200" dirty="0"/>
              <a:t>Embaixadores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479901" y="4321241"/>
            <a:ext cx="3906137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tx2"/>
                </a:solidFill>
                <a:latin typeface="Lucida Handwriting" panose="03010101010101010101" pitchFamily="66" charset="0"/>
              </a:rPr>
              <a:t>Foram nomeados Embaixadores do Projeto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12982" y="5785418"/>
            <a:ext cx="706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Dia 2 de Outubro – Dia Mundial do Sorriso e Dia da Não Violência</a:t>
            </a:r>
          </a:p>
          <a:p>
            <a:r>
              <a:rPr lang="pt-PT" dirty="0"/>
              <a:t>Dia 20 de Outubro – Dia Mundial do Combate ao Bulling</a:t>
            </a:r>
          </a:p>
        </p:txBody>
      </p:sp>
    </p:spTree>
    <p:extLst>
      <p:ext uri="{BB962C8B-B14F-4D97-AF65-F5344CB8AC3E}">
        <p14:creationId xmlns:p14="http://schemas.microsoft.com/office/powerpoint/2010/main" val="25601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87" y="54210"/>
            <a:ext cx="3941213" cy="2827710"/>
          </a:xfrm>
          <a:prstGeom prst="rect">
            <a:avLst/>
          </a:prstGeom>
        </p:spPr>
      </p:pic>
      <p:pic>
        <p:nvPicPr>
          <p:cNvPr id="5" name="Marcador de Posição da Imagem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b="5862"/>
          <a:stretch>
            <a:fillRect/>
          </a:stretch>
        </p:blipFill>
        <p:spPr/>
      </p:pic>
      <p:sp>
        <p:nvSpPr>
          <p:cNvPr id="9" name="CaixaDeTexto 8"/>
          <p:cNvSpPr txBox="1"/>
          <p:nvPr/>
        </p:nvSpPr>
        <p:spPr>
          <a:xfrm>
            <a:off x="8258175" y="3400425"/>
            <a:ext cx="3933825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Lucida Handwriting" panose="03010101010101010101" pitchFamily="66" charset="0"/>
              </a:rPr>
              <a:t>Estratégia de Comunicação que podemos usar por exemplo no acolhimento de colegas estrangeiros…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162424" y="4724400"/>
            <a:ext cx="2695575" cy="540748"/>
          </a:xfrm>
          <a:prstGeom prst="rect">
            <a:avLst/>
          </a:prstGeo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OLÁ</a:t>
            </a:r>
          </a:p>
        </p:txBody>
      </p:sp>
    </p:spTree>
    <p:extLst>
      <p:ext uri="{BB962C8B-B14F-4D97-AF65-F5344CB8AC3E}">
        <p14:creationId xmlns:p14="http://schemas.microsoft.com/office/powerpoint/2010/main" val="13689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:\Users\joao.vitorino\Desktop\palma da mã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30" y="681355"/>
            <a:ext cx="5400040" cy="5400040"/>
          </a:xfrm>
          <a:prstGeom prst="rect">
            <a:avLst/>
          </a:prstGeom>
          <a:noFill/>
          <a:ln w="25400">
            <a:noFill/>
          </a:ln>
          <a:effectLst>
            <a:softEdge rad="31750"/>
          </a:effectLst>
        </p:spPr>
      </p:pic>
      <p:sp>
        <p:nvSpPr>
          <p:cNvPr id="10" name="CaixaDeTexto 9"/>
          <p:cNvSpPr txBox="1"/>
          <p:nvPr/>
        </p:nvSpPr>
        <p:spPr>
          <a:xfrm>
            <a:off x="3457575" y="1133476"/>
            <a:ext cx="7258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02060"/>
                </a:solidFill>
              </a:rPr>
              <a:t>Jogo “Elogio nas palmas da mão”</a:t>
            </a:r>
          </a:p>
          <a:p>
            <a:endParaRPr lang="pt-PT" dirty="0"/>
          </a:p>
          <a:p>
            <a:r>
              <a:rPr lang="pt-PT" dirty="0"/>
              <a:t>Lembraste de como gostaste que todos os colegas te elogiassem… Guardaste a tua folha …vai busca-la e recorda …</a:t>
            </a:r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É bom elogiar e ser elogiado… é um sinal de </a:t>
            </a:r>
            <a:r>
              <a:rPr lang="pt-PT" b="1" dirty="0"/>
              <a:t>respeito pelo outro </a:t>
            </a:r>
            <a:r>
              <a:rPr lang="pt-PT" dirty="0"/>
              <a:t>e é bom para a nossa </a:t>
            </a:r>
            <a:r>
              <a:rPr lang="pt-PT" b="1" dirty="0"/>
              <a:t>auto estima.</a:t>
            </a:r>
          </a:p>
        </p:txBody>
      </p:sp>
      <p:pic>
        <p:nvPicPr>
          <p:cNvPr id="11" name="Imagem 10" descr="Marigold - Plants vs. Zombies 2 (08-05-14) by MiS4C on DeviantAr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90" y="3619500"/>
            <a:ext cx="2759710" cy="2836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6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 descr="janeiro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9423" b="9423"/>
          <a:stretch>
            <a:fillRect/>
          </a:stretch>
        </p:blipFill>
        <p:spPr/>
      </p:pic>
      <p:pic>
        <p:nvPicPr>
          <p:cNvPr id="12" name="Marcador de Posição da Imagem 11" descr="janeiro dia do obrigado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 t="9876" b="9876"/>
          <a:stretch>
            <a:fillRect/>
          </a:stretch>
        </p:blipFill>
        <p:spPr/>
      </p:pic>
      <p:pic>
        <p:nvPicPr>
          <p:cNvPr id="18" name="Marcador de Posição da Imagem 17" descr="janeiro nao ha violencia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rcRect t="9890" b="9890"/>
          <a:stretch>
            <a:fillRect/>
          </a:stretch>
        </p:blipFill>
        <p:spPr/>
      </p:pic>
      <p:sp>
        <p:nvSpPr>
          <p:cNvPr id="8" name="Marcador de Posição de Texto 7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4800" b="1" dirty="0">
                <a:latin typeface="Lucida Calligraphy" pitchFamily="66" charset="0"/>
              </a:rPr>
              <a:t>Janeiro 2020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1706" y="1929772"/>
            <a:ext cx="4291905" cy="17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2" y="456331"/>
            <a:ext cx="9601202" cy="797704"/>
          </a:xfrm>
        </p:spPr>
        <p:txBody>
          <a:bodyPr rtlCol="0"/>
          <a:lstStyle/>
          <a:p>
            <a:pPr algn="ctr" rtl="0"/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Dia Escolar da Não Violência e da Paz</a:t>
            </a:r>
          </a:p>
        </p:txBody>
      </p:sp>
      <p:pic>
        <p:nvPicPr>
          <p:cNvPr id="5" name="Marcador de Posição de Conteúdo 4" descr="IMG_20200130_142050_resized_20200130_0228308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81536" y="1493520"/>
            <a:ext cx="2868894" cy="4572000"/>
          </a:xfrm>
        </p:spPr>
      </p:pic>
      <p:pic>
        <p:nvPicPr>
          <p:cNvPr id="18434" name="Picture 2" descr="C:\Users\Gama\Desktop\Apresentação finao BMQ\IMG_20200130_120203_resized_20200130_022831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8640" y="1502229"/>
            <a:ext cx="6061163" cy="4545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95790" y="627017"/>
            <a:ext cx="4757854" cy="624932"/>
          </a:xfrm>
          <a:ln w="12700">
            <a:noFill/>
          </a:ln>
        </p:spPr>
        <p:txBody>
          <a:bodyPr rtlCol="0">
            <a:normAutofit/>
          </a:bodyPr>
          <a:lstStyle/>
          <a:p>
            <a:pPr algn="ctr"/>
            <a:r>
              <a:rPr lang="pt-PT" sz="3600" b="1" dirty="0">
                <a:ln w="1270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50800" dist="50800" dir="5400000" algn="ctr" rotWithShape="0">
                    <a:schemeClr val="tx2"/>
                  </a:outerShdw>
                </a:effectLst>
                <a:latin typeface="Lucida Calligraphy" pitchFamily="66" charset="0"/>
              </a:rPr>
              <a:t>Não  violência</a:t>
            </a:r>
            <a:endParaRPr lang="pt-PT" sz="3600" dirty="0">
              <a:ln w="1270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50800" dist="50800" dir="5400000" algn="ctr" rotWithShape="0">
                  <a:schemeClr val="tx2"/>
                </a:outerShdw>
              </a:effectLst>
            </a:endParaRPr>
          </a:p>
        </p:txBody>
      </p:sp>
      <p:pic>
        <p:nvPicPr>
          <p:cNvPr id="10" name="Marcador de Posição da Imagem 9" descr="IMG_20200130_120508_resized_20200130_022832001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3903" b="3903"/>
          <a:stretch>
            <a:fillRect/>
          </a:stretch>
        </p:blipFill>
        <p:spPr/>
      </p:pic>
      <p:pic>
        <p:nvPicPr>
          <p:cNvPr id="12" name="Marcador de Posição da Imagem 11" descr="IMG_20200130_120907_resized_20200130_022831534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 l="23752" r="23752"/>
          <a:stretch>
            <a:fillRect/>
          </a:stretch>
        </p:blipFill>
        <p:spPr/>
      </p:pic>
      <p:pic>
        <p:nvPicPr>
          <p:cNvPr id="20" name="Marcador de Posição da Imagem 19" descr="2Gandhi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l="10641" r="10641"/>
          <a:stretch>
            <a:fillRect/>
          </a:stretch>
        </p:blipFill>
        <p:spPr/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794" y="4545875"/>
            <a:ext cx="2795452" cy="146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ma\Downloads\IMG_20200609_1043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4075" y="457200"/>
            <a:ext cx="8529456" cy="5764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67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 descr="dia do obrigad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19874" y="1711506"/>
            <a:ext cx="3896988" cy="3889194"/>
          </a:xfrm>
        </p:spPr>
      </p:pic>
      <p:sp>
        <p:nvSpPr>
          <p:cNvPr id="5" name="Marcador de Posição de Texto 4"/>
          <p:cNvSpPr>
            <a:spLocks noGrp="1"/>
          </p:cNvSpPr>
          <p:nvPr>
            <p:ph type="body" sz="quarter" idx="3"/>
          </p:nvPr>
        </p:nvSpPr>
        <p:spPr>
          <a:xfrm>
            <a:off x="1119874" y="457200"/>
            <a:ext cx="9775141" cy="1107349"/>
          </a:xfrm>
        </p:spPr>
        <p:txBody>
          <a:bodyPr rtlCol="0">
            <a:normAutofit/>
          </a:bodyPr>
          <a:lstStyle/>
          <a:p>
            <a:pPr algn="ctr" rtl="0"/>
            <a:r>
              <a:rPr lang="pt-PT" sz="3200" b="1" dirty="0">
                <a:latin typeface="Lucida Handwriting" panose="03010101010101010101" pitchFamily="66" charset="0"/>
              </a:rPr>
              <a:t>Como se diz Obrigado em outras Línguas</a:t>
            </a:r>
          </a:p>
        </p:txBody>
      </p:sp>
      <p:pic>
        <p:nvPicPr>
          <p:cNvPr id="12289" name="Picture 1" descr="C:\Users\Gama\Desktop\Apresentação finao BMQ\IMG_20200130_111453_resized_20200130_0232019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7435" y="1535588"/>
            <a:ext cx="5720593" cy="4290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7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7032" y="638514"/>
            <a:ext cx="4144168" cy="55255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085" y="274827"/>
            <a:ext cx="4865030" cy="58892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30117" y="1223316"/>
            <a:ext cx="1920406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Obrigado” – palavra extraordiná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241891">
            <a:off x="-41713" y="2966039"/>
            <a:ext cx="4876800" cy="1609726"/>
          </a:xfrm>
          <a:prstGeom prst="rect">
            <a:avLst/>
          </a:prstGeom>
          <a:noFill/>
        </p:spPr>
      </p:pic>
      <p:pic>
        <p:nvPicPr>
          <p:cNvPr id="59395" name="Picture 3" descr="C:\Users\Gama\Downloads\IMG_20200609_104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1340" y="730574"/>
            <a:ext cx="7452823" cy="5507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7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333375"/>
            <a:ext cx="9545638" cy="638174"/>
          </a:xfrm>
        </p:spPr>
        <p:txBody>
          <a:bodyPr/>
          <a:lstStyle/>
          <a:p>
            <a:r>
              <a:rPr lang="pt-PT" b="1" dirty="0">
                <a:latin typeface="Lucida Handwriting" panose="03010101010101010101" pitchFamily="66" charset="0"/>
              </a:rPr>
              <a:t>Um Projeto que envolveu</a:t>
            </a:r>
          </a:p>
        </p:txBody>
      </p:sp>
      <p:pic>
        <p:nvPicPr>
          <p:cNvPr id="10" name="Marcador de Posição da Imagem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b="12374"/>
          <a:stretch>
            <a:fillRect/>
          </a:stretch>
        </p:blipFill>
        <p:spPr/>
      </p:pic>
      <p:pic>
        <p:nvPicPr>
          <p:cNvPr id="11" name="Marcador de Posição da Imagem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r="9242"/>
          <a:stretch>
            <a:fillRect/>
          </a:stretch>
        </p:blipFill>
        <p:spPr/>
      </p:pic>
      <p:pic>
        <p:nvPicPr>
          <p:cNvPr id="12" name="Marcador de Posição da Imagem 1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4" b="25124"/>
          <a:stretch>
            <a:fillRect/>
          </a:stretch>
        </p:blipFill>
        <p:spPr>
          <a:xfrm>
            <a:off x="6553199" y="4368806"/>
            <a:ext cx="3854664" cy="1917700"/>
          </a:xfrm>
        </p:spPr>
      </p:pic>
      <p:pic>
        <p:nvPicPr>
          <p:cNvPr id="9" name="Marcador de Posição da Imagem 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 b="8131"/>
          <a:stretch>
            <a:fillRect/>
          </a:stretch>
        </p:blipFill>
        <p:spPr>
          <a:xfrm>
            <a:off x="1773034" y="1734391"/>
            <a:ext cx="3848100" cy="2051689"/>
          </a:xfrm>
        </p:spPr>
      </p:pic>
      <p:sp>
        <p:nvSpPr>
          <p:cNvPr id="13" name="CaixaDeTexto 12"/>
          <p:cNvSpPr txBox="1"/>
          <p:nvPr/>
        </p:nvSpPr>
        <p:spPr>
          <a:xfrm>
            <a:off x="900341" y="1549725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/>
                </a:solidFill>
                <a:latin typeface="Lucida Handwriting" panose="03010101010101010101" pitchFamily="66" charset="0"/>
              </a:rPr>
              <a:t>Família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096000" y="1515207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/>
                </a:solidFill>
                <a:latin typeface="Lucida Handwriting" panose="03010101010101010101" pitchFamily="66" charset="0"/>
              </a:rPr>
              <a:t>Escola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44800" y="4292469"/>
            <a:ext cx="110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/>
                </a:solidFill>
                <a:latin typeface="Lucida Handwriting" panose="03010101010101010101" pitchFamily="66" charset="0"/>
              </a:rPr>
              <a:t>Alunos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991223" y="4292469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2"/>
                </a:solidFill>
                <a:latin typeface="Lucida Handwriting" panose="03010101010101010101" pitchFamily="66" charset="0"/>
              </a:rPr>
              <a:t>Saúde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713076" y="4329738"/>
            <a:ext cx="153490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Enfermeiros</a:t>
            </a:r>
          </a:p>
        </p:txBody>
      </p:sp>
    </p:spTree>
    <p:extLst>
      <p:ext uri="{BB962C8B-B14F-4D97-AF65-F5344CB8AC3E}">
        <p14:creationId xmlns:p14="http://schemas.microsoft.com/office/powerpoint/2010/main" val="10461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2987" y="780181"/>
            <a:ext cx="7591426" cy="686670"/>
          </a:xfrm>
        </p:spPr>
        <p:txBody>
          <a:bodyPr/>
          <a:lstStyle/>
          <a:p>
            <a:r>
              <a:rPr lang="pt-PT" b="1" dirty="0">
                <a:latin typeface="Lucida Handwriting" panose="03010101010101010101" pitchFamily="66" charset="0"/>
              </a:rPr>
              <a:t>Parabéns Excelente Trabalho!!!</a:t>
            </a:r>
          </a:p>
        </p:txBody>
      </p:sp>
      <p:pic>
        <p:nvPicPr>
          <p:cNvPr id="5" name="Marcador de Posição da Imagem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5" b="22315"/>
          <a:stretch>
            <a:fillRect/>
          </a:stretch>
        </p:blipFill>
        <p:spPr/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12987" y="5381625"/>
            <a:ext cx="7469188" cy="10668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pt-PT" sz="2000" b="1" dirty="0">
                <a:latin typeface="Lucida Handwriting" panose="03010101010101010101" pitchFamily="66" charset="0"/>
              </a:rPr>
              <a:t>Conseguiram sensibilizar a Comunidade Escolar para as temáticas!</a:t>
            </a:r>
          </a:p>
        </p:txBody>
      </p:sp>
    </p:spTree>
    <p:extLst>
      <p:ext uri="{BB962C8B-B14F-4D97-AF65-F5344CB8AC3E}">
        <p14:creationId xmlns:p14="http://schemas.microsoft.com/office/powerpoint/2010/main" val="27060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6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latin typeface="Lucida Calligraphy" pitchFamily="66" charset="0"/>
              </a:rPr>
              <a:t>Fevereiro 2020</a:t>
            </a:r>
          </a:p>
        </p:txBody>
      </p:sp>
      <p:pic>
        <p:nvPicPr>
          <p:cNvPr id="9" name="Marcador de Posição de Conteúdo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13" y="2435451"/>
            <a:ext cx="3168352" cy="2431710"/>
          </a:xfrm>
        </p:spPr>
      </p:pic>
      <p:pic>
        <p:nvPicPr>
          <p:cNvPr id="5" name="Marcador de Posição de Conteúdo 4" descr="Fevereiro Afeto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62500" y="1907177"/>
            <a:ext cx="6701730" cy="3769723"/>
          </a:xfrm>
        </p:spPr>
      </p:pic>
      <p:pic>
        <p:nvPicPr>
          <p:cNvPr id="4097" name="Picture 1" descr="C:\Users\Gama\Desktop\Apresentação finao BMQ\estend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991" y="2305916"/>
            <a:ext cx="3124200" cy="2495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2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Gama\Downloads\IMG_20200609_111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56860">
            <a:off x="541484" y="637469"/>
            <a:ext cx="5926039" cy="4016256"/>
          </a:xfrm>
          <a:prstGeom prst="rect">
            <a:avLst/>
          </a:prstGeom>
          <a:noFill/>
        </p:spPr>
      </p:pic>
      <p:pic>
        <p:nvPicPr>
          <p:cNvPr id="8194" name="Picture 2" descr="C:\Users\Gama\Downloads\IMG_20200609_11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7095">
            <a:off x="5039437" y="1493684"/>
            <a:ext cx="6691467" cy="4611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2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38"/>
          <p:cNvSpPr>
            <a:spLocks noGrp="1"/>
          </p:cNvSpPr>
          <p:nvPr>
            <p:ph type="title"/>
          </p:nvPr>
        </p:nvSpPr>
        <p:spPr>
          <a:xfrm rot="20426459">
            <a:off x="8532810" y="851057"/>
            <a:ext cx="3276601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A educação muda a forma de olhar o mundo</a:t>
            </a:r>
          </a:p>
        </p:txBody>
      </p:sp>
      <p:pic>
        <p:nvPicPr>
          <p:cNvPr id="38" name="Marcador de Posição da Imagem 37" descr="sessão de Març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098" r="8098"/>
          <a:stretch>
            <a:fillRect/>
          </a:stretch>
        </p:blipFill>
        <p:spPr/>
      </p:pic>
      <p:sp>
        <p:nvSpPr>
          <p:cNvPr id="40" name="Marcador de Posição do Texto 39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775856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>
                <a:latin typeface="Lucida Calligraphy" pitchFamily="66" charset="0"/>
              </a:rPr>
              <a:t>Março 2020</a:t>
            </a:r>
          </a:p>
        </p:txBody>
      </p:sp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Gama\Desktop\Apresentação finao BMQ\março dia mul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489" y="938645"/>
            <a:ext cx="7173575" cy="4035136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7273636" y="3408218"/>
            <a:ext cx="4239491" cy="2923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Lucida Calligraphy" pitchFamily="66" charset="0"/>
              </a:rPr>
              <a:t>8 de Março Dia Internacional da </a:t>
            </a:r>
            <a:r>
              <a:rPr lang="pt-PT" sz="2000" b="1" dirty="0" err="1">
                <a:solidFill>
                  <a:schemeClr val="tx1"/>
                </a:solidFill>
                <a:latin typeface="Lucida Calligraphy" pitchFamily="66" charset="0"/>
              </a:rPr>
              <a:t>MUlher</a:t>
            </a:r>
            <a:endParaRPr lang="pt-PT" sz="2000" b="1" dirty="0">
              <a:solidFill>
                <a:schemeClr val="tx1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ma\Desktop\Apresentação finao BMQ\março dia estudan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54" y="897197"/>
            <a:ext cx="4613564" cy="2595130"/>
          </a:xfrm>
          <a:prstGeom prst="rect">
            <a:avLst/>
          </a:prstGeom>
          <a:noFill/>
        </p:spPr>
      </p:pic>
      <p:pic>
        <p:nvPicPr>
          <p:cNvPr id="10244" name="Picture 4" descr="C:\Users\Gama\Desktop\Apresentação finao BMQ\março dia felicida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0203" y="800099"/>
            <a:ext cx="4809070" cy="2705102"/>
          </a:xfrm>
          <a:prstGeom prst="rect">
            <a:avLst/>
          </a:prstGeom>
          <a:noFill/>
        </p:spPr>
      </p:pic>
      <p:pic>
        <p:nvPicPr>
          <p:cNvPr id="10245" name="Picture 5" descr="C:\Users\Gama\Desktop\Apresentação finao BMQ\disccri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2074" y="3580532"/>
            <a:ext cx="5167745" cy="2906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4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a Imagem 4" descr="escola famili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673" b="3673"/>
          <a:stretch>
            <a:fillRect/>
          </a:stretch>
        </p:blipFill>
        <p:spPr/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 rot="20903291">
            <a:off x="8109092" y="4005481"/>
            <a:ext cx="3741793" cy="219359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PT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A importância do envolvimento dos Pais no processo educativo na promoção do Bem estar das Crianças</a:t>
            </a:r>
          </a:p>
        </p:txBody>
      </p:sp>
      <p:pic>
        <p:nvPicPr>
          <p:cNvPr id="60418" name="Picture 2" descr="C:\Users\Gama\Desktop\Apresentação finao BMQ\familia na esc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75" y="284018"/>
            <a:ext cx="3165764" cy="31657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Gama\Desktop\Apresentação finao BMQ\crianças a pens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2126"/>
            <a:ext cx="5375564" cy="4645874"/>
          </a:xfrm>
          <a:prstGeom prst="rect">
            <a:avLst/>
          </a:prstGeom>
          <a:noFill/>
        </p:spPr>
      </p:pic>
      <p:pic>
        <p:nvPicPr>
          <p:cNvPr id="1026" name="Picture 2" descr="C:\Users\Gama\Desktop\Apresentação finao BMQ\questionario crianç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47231">
            <a:off x="4819708" y="838105"/>
            <a:ext cx="6820933" cy="49814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028" name="AutoShape 4" descr="Crianças pensando Fotografias de Banco de Imagens, Imagens Livr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0" name="AutoShape 6" descr="Crianças pensando Fotografias de Banco de Imagens, Imagens Livr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" name="Oval 6"/>
          <p:cNvSpPr/>
          <p:nvPr/>
        </p:nvSpPr>
        <p:spPr>
          <a:xfrm rot="19728141">
            <a:off x="1648691" y="2576946"/>
            <a:ext cx="942108" cy="5957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2"/>
                </a:solidFill>
              </a:rPr>
              <a:t>Pais</a:t>
            </a:r>
          </a:p>
        </p:txBody>
      </p:sp>
      <p:sp>
        <p:nvSpPr>
          <p:cNvPr id="9" name="Oval 8"/>
          <p:cNvSpPr/>
          <p:nvPr/>
        </p:nvSpPr>
        <p:spPr>
          <a:xfrm rot="1318767">
            <a:off x="3026454" y="2596753"/>
            <a:ext cx="1240088" cy="5957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2"/>
                </a:solidFill>
              </a:rPr>
              <a:t>Escola</a:t>
            </a:r>
          </a:p>
        </p:txBody>
      </p:sp>
      <p:sp>
        <p:nvSpPr>
          <p:cNvPr id="10" name="Oval 9"/>
          <p:cNvSpPr/>
          <p:nvPr/>
        </p:nvSpPr>
        <p:spPr>
          <a:xfrm rot="20956399">
            <a:off x="2112055" y="3012390"/>
            <a:ext cx="1240088" cy="5957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2"/>
                </a:solidFill>
              </a:rPr>
              <a:t>Bem Estar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0" y="456331"/>
            <a:ext cx="6012873" cy="797704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  <a:ea typeface="+mj-ea"/>
                <a:cs typeface="+mj-cs"/>
              </a:rPr>
              <a:t>O que eu penso acerca…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Calligraphy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346364" y="277090"/>
            <a:ext cx="11277600" cy="6386945"/>
            <a:chOff x="223837" y="0"/>
            <a:chExt cx="11275436" cy="6673596"/>
          </a:xfrm>
        </p:grpSpPr>
        <p:pic>
          <p:nvPicPr>
            <p:cNvPr id="61442" name="Picture 2" descr="C:\Users\Gama\Desktop\Apresentação finao BMQ\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090" y="0"/>
              <a:ext cx="5389419" cy="3227926"/>
            </a:xfrm>
            <a:prstGeom prst="rect">
              <a:avLst/>
            </a:prstGeom>
            <a:noFill/>
          </p:spPr>
        </p:pic>
        <p:pic>
          <p:nvPicPr>
            <p:cNvPr id="61443" name="Picture 3" descr="C:\Users\Gama\Desktop\Apresentação finao BMQ\1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32394" y="0"/>
              <a:ext cx="5466879" cy="3274319"/>
            </a:xfrm>
            <a:prstGeom prst="rect">
              <a:avLst/>
            </a:prstGeom>
            <a:noFill/>
          </p:spPr>
        </p:pic>
        <p:pic>
          <p:nvPicPr>
            <p:cNvPr id="61444" name="Picture 4" descr="C:\Users\Gama\Desktop\Apresentação finao BMQ\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3837" y="3394979"/>
              <a:ext cx="5470381" cy="3276417"/>
            </a:xfrm>
            <a:prstGeom prst="rect">
              <a:avLst/>
            </a:prstGeom>
            <a:noFill/>
          </p:spPr>
        </p:pic>
        <p:pic>
          <p:nvPicPr>
            <p:cNvPr id="61445" name="Picture 5" descr="C:\Users\Gama\Desktop\Apresentação finao BMQ\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42746" y="3422073"/>
              <a:ext cx="5428818" cy="32515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Gama\Desktop\Apresentação finao BMQ\como foi a esc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900" y="2216726"/>
            <a:ext cx="3387514" cy="28150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2467" name="Picture 3" descr="C:\Users\Gama\Desktop\Apresentação finao BMQ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219" y="1308821"/>
            <a:ext cx="7172325" cy="4295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424" t="14167" r="3935" b="7707"/>
          <a:stretch/>
        </p:blipFill>
        <p:spPr>
          <a:xfrm>
            <a:off x="2286000" y="1564940"/>
            <a:ext cx="7553325" cy="433103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817937" y="618256"/>
            <a:ext cx="4745038" cy="772394"/>
          </a:xfrm>
        </p:spPr>
        <p:txBody>
          <a:bodyPr>
            <a:noAutofit/>
          </a:bodyPr>
          <a:lstStyle/>
          <a:p>
            <a:r>
              <a:rPr lang="pt-PT" sz="4400" dirty="0">
                <a:latin typeface="Lucida Handwriting" panose="03010101010101010101" pitchFamily="66" charset="0"/>
              </a:rPr>
              <a:t>Outubro</a:t>
            </a:r>
            <a:r>
              <a:rPr lang="pt-PT" sz="4400" dirty="0">
                <a:latin typeface="Lucida Console" panose="020B0609040504020204" pitchFamily="49" charset="0"/>
              </a:rPr>
              <a:t> 2020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839324" y="3402623"/>
            <a:ext cx="1872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Estiveram presentes </a:t>
            </a:r>
            <a:r>
              <a:rPr lang="pt-PT" sz="2400" b="1" dirty="0">
                <a:solidFill>
                  <a:schemeClr val="tx2"/>
                </a:solidFill>
              </a:rPr>
              <a:t>7</a:t>
            </a:r>
            <a:r>
              <a:rPr lang="pt-PT" b="1" dirty="0">
                <a:solidFill>
                  <a:schemeClr val="tx2"/>
                </a:solidFill>
              </a:rPr>
              <a:t> </a:t>
            </a:r>
            <a:r>
              <a:rPr lang="pt-PT" dirty="0"/>
              <a:t>Encarregados de Educação e as </a:t>
            </a:r>
            <a:r>
              <a:rPr lang="pt-PT" b="1" dirty="0">
                <a:solidFill>
                  <a:schemeClr val="tx2"/>
                </a:solidFill>
              </a:rPr>
              <a:t>3</a:t>
            </a:r>
            <a:r>
              <a:rPr lang="pt-PT" dirty="0"/>
              <a:t> professoras envolvidas no projeto.</a:t>
            </a:r>
          </a:p>
        </p:txBody>
      </p:sp>
    </p:spTree>
    <p:extLst>
      <p:ext uri="{BB962C8B-B14F-4D97-AF65-F5344CB8AC3E}">
        <p14:creationId xmlns:p14="http://schemas.microsoft.com/office/powerpoint/2010/main" val="34761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Crianças pensando Fotografias de Banco de Imagens, Imagens Livr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0" name="AutoShape 6" descr="Crianças pensando Fotografias de Banco de Imagens, Imagens Livr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" name="Oval 6"/>
          <p:cNvSpPr/>
          <p:nvPr/>
        </p:nvSpPr>
        <p:spPr>
          <a:xfrm rot="19728141">
            <a:off x="1648691" y="2576946"/>
            <a:ext cx="942108" cy="5957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2"/>
                </a:solidFill>
              </a:rPr>
              <a:t>Pais</a:t>
            </a:r>
          </a:p>
        </p:txBody>
      </p:sp>
      <p:sp>
        <p:nvSpPr>
          <p:cNvPr id="9" name="Oval 8"/>
          <p:cNvSpPr/>
          <p:nvPr/>
        </p:nvSpPr>
        <p:spPr>
          <a:xfrm rot="1318767">
            <a:off x="3026454" y="2596753"/>
            <a:ext cx="1240088" cy="5957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2"/>
                </a:solidFill>
              </a:rPr>
              <a:t>Escola</a:t>
            </a:r>
          </a:p>
        </p:txBody>
      </p:sp>
      <p:sp>
        <p:nvSpPr>
          <p:cNvPr id="10" name="Oval 9"/>
          <p:cNvSpPr/>
          <p:nvPr/>
        </p:nvSpPr>
        <p:spPr>
          <a:xfrm rot="20956399">
            <a:off x="2112055" y="3012390"/>
            <a:ext cx="1240088" cy="5957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2"/>
                </a:solidFill>
              </a:rPr>
              <a:t>Bem Estar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0" y="456331"/>
            <a:ext cx="6774873" cy="797704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  <a:ea typeface="+mj-ea"/>
                <a:cs typeface="+mj-cs"/>
              </a:rPr>
              <a:t>O que os Pais pensam acerca…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Calligraphy" pitchFamily="66" charset="0"/>
              <a:ea typeface="+mj-ea"/>
              <a:cs typeface="+mj-cs"/>
            </a:endParaRPr>
          </a:p>
        </p:txBody>
      </p:sp>
      <p:pic>
        <p:nvPicPr>
          <p:cNvPr id="71682" name="Picture 2" descr="C:\Users\Gama\Desktop\Apresentação finao BMQ\pais a pens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88725"/>
            <a:ext cx="6650181" cy="4669276"/>
          </a:xfrm>
          <a:prstGeom prst="rect">
            <a:avLst/>
          </a:prstGeom>
          <a:noFill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31987">
            <a:off x="7288586" y="381643"/>
            <a:ext cx="4068530" cy="600979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431659" y="222365"/>
            <a:ext cx="10607643" cy="6433359"/>
            <a:chOff x="431659" y="222365"/>
            <a:chExt cx="10607643" cy="6433359"/>
          </a:xfrm>
        </p:grpSpPr>
        <p:grpSp>
          <p:nvGrpSpPr>
            <p:cNvPr id="2" name="Grupo 1"/>
            <p:cNvGrpSpPr/>
            <p:nvPr/>
          </p:nvGrpSpPr>
          <p:grpSpPr>
            <a:xfrm>
              <a:off x="431659" y="222365"/>
              <a:ext cx="10607643" cy="6433359"/>
              <a:chOff x="431659" y="222365"/>
              <a:chExt cx="10607643" cy="6433359"/>
            </a:xfrm>
          </p:grpSpPr>
          <p:pic>
            <p:nvPicPr>
              <p:cNvPr id="1026" name="Picture 2" descr="C:\Users\Gama\Desktop\Apresentação finao BMQ\10pais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5512" y="222365"/>
                <a:ext cx="5207144" cy="3118754"/>
              </a:xfrm>
              <a:prstGeom prst="rect">
                <a:avLst/>
              </a:prstGeom>
              <a:noFill/>
            </p:spPr>
          </p:pic>
          <p:pic>
            <p:nvPicPr>
              <p:cNvPr id="1028" name="Picture 4" descr="C:\Users\Gama\Desktop\Apresentação finao BMQ\13pai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73723" y="222365"/>
                <a:ext cx="5165579" cy="3093859"/>
              </a:xfrm>
              <a:prstGeom prst="rect">
                <a:avLst/>
              </a:prstGeom>
              <a:noFill/>
            </p:spPr>
          </p:pic>
          <p:pic>
            <p:nvPicPr>
              <p:cNvPr id="1029" name="Picture 5" descr="C:\Users\Gama\Desktop\Apresentação finao BMQ\17pais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1659" y="3528673"/>
                <a:ext cx="5220997" cy="3127051"/>
              </a:xfrm>
              <a:prstGeom prst="rect">
                <a:avLst/>
              </a:prstGeom>
              <a:noFill/>
            </p:spPr>
          </p:pic>
        </p:grp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723" y="3627402"/>
              <a:ext cx="5165579" cy="3028321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163"/>
          <a:stretch>
            <a:fillRect/>
          </a:stretch>
        </p:blipFill>
        <p:spPr/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01" y="3042105"/>
            <a:ext cx="3513278" cy="362339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4292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Gama\Desktop\Apresentação finao BMQ\como foi a esc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900" y="2216726"/>
            <a:ext cx="3387514" cy="28150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 descr="C:\Users\Gama\Desktop\Apresentação finao BMQ\9pa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7802" y="1163783"/>
            <a:ext cx="7379065" cy="441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397913" y="415635"/>
            <a:ext cx="9674640" cy="5980541"/>
            <a:chOff x="1397913" y="415635"/>
            <a:chExt cx="9674640" cy="598054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913" y="415635"/>
              <a:ext cx="2974582" cy="5980541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5499" y="2454199"/>
              <a:ext cx="6567054" cy="3941977"/>
            </a:xfrm>
            <a:prstGeom prst="rect">
              <a:avLst/>
            </a:prstGeom>
          </p:spPr>
        </p:pic>
      </p:grpSp>
      <p:sp>
        <p:nvSpPr>
          <p:cNvPr id="6" name="Título 1"/>
          <p:cNvSpPr txBox="1">
            <a:spLocks/>
          </p:cNvSpPr>
          <p:nvPr/>
        </p:nvSpPr>
        <p:spPr>
          <a:xfrm>
            <a:off x="4505499" y="1121349"/>
            <a:ext cx="6774873" cy="797704"/>
          </a:xfrm>
          <a:prstGeom prst="rect">
            <a:avLst/>
          </a:prstGeom>
          <a:noFill/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  <a:ea typeface="+mj-ea"/>
                <a:cs typeface="+mj-cs"/>
              </a:rPr>
              <a:t>A Família na Escola…</a:t>
            </a:r>
            <a:endParaRPr kumimoji="0" lang="pt-PT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Calligraphy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87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Escola e família em parceria palestra norma"/>
          <p:cNvPicPr>
            <a:picLocks noChangeAspect="1" noChangeArrowheads="1"/>
          </p:cNvPicPr>
          <p:nvPr/>
        </p:nvPicPr>
        <p:blipFill rotWithShape="1">
          <a:blip r:embed="rId2" cstate="print"/>
          <a:srcRect l="-1" t="23196" r="-511" b="8584"/>
          <a:stretch/>
        </p:blipFill>
        <p:spPr bwMode="auto">
          <a:xfrm>
            <a:off x="2181824" y="1907931"/>
            <a:ext cx="7867784" cy="4009292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776047" y="830713"/>
            <a:ext cx="7816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/>
              <a:t>Escola, Família e Saúde UMA PARCERIA COM SUCESSO</a:t>
            </a:r>
          </a:p>
        </p:txBody>
      </p:sp>
      <p:pic>
        <p:nvPicPr>
          <p:cNvPr id="1026" name="Picture 2" descr="Cone de prêmio de fita. Crachá azul isolado no fundo branco. Elemento de design de medalha. Emblema de rótulo. Certificado em branco, vencedor, decoração. Sumbol primeiro, o sucesso da vitória, o melhor, vencer. ilustração Foto de archivo - 722456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14" y="845770"/>
            <a:ext cx="1901825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253740" y="3726003"/>
            <a:ext cx="4123315" cy="10676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Enfermeira Filipa Nascimento</a:t>
            </a:r>
            <a:br>
              <a:rPr lang="pt-P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</a:br>
            <a:r>
              <a:rPr lang="pt-P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Enfermeiro João Vitorino</a:t>
            </a:r>
          </a:p>
        </p:txBody>
      </p:sp>
      <p:pic>
        <p:nvPicPr>
          <p:cNvPr id="65538" name="Picture 2" descr="C:\Users\Gama\Desktop\Apresentação finao BMQ\obriga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6151" y="2133600"/>
            <a:ext cx="3299719" cy="36714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Imagem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63" y="4857799"/>
            <a:ext cx="1515745" cy="90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40" name="Picture 4" descr="Searas de Versos: Malmequ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358" y="2167416"/>
            <a:ext cx="1063624" cy="1025334"/>
          </a:xfrm>
          <a:prstGeom prst="rect">
            <a:avLst/>
          </a:prstGeom>
          <a:noFill/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5890160" y="2609010"/>
            <a:ext cx="4376057" cy="901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Projeto</a:t>
            </a:r>
            <a:br>
              <a:rPr kumimoji="0" lang="pt-PT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PT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Bem me quer – Bem nos quer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Posição da Imagem 17" descr="IMG_20200601_150927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5597" b="5597"/>
          <a:stretch>
            <a:fillRect/>
          </a:stretch>
        </p:blipFill>
        <p:spPr/>
      </p:pic>
      <p:pic>
        <p:nvPicPr>
          <p:cNvPr id="26" name="Marcador de Posição da Imagem 25" descr="sesibili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rcRect l="7982" r="7982"/>
          <a:stretch>
            <a:fillRect/>
          </a:stretch>
        </p:blipFill>
        <p:spPr/>
      </p:pic>
      <p:sp>
        <p:nvSpPr>
          <p:cNvPr id="27" name="Marcador de Posição de Conteúdo 2"/>
          <p:cNvSpPr>
            <a:spLocks noGrp="1"/>
          </p:cNvSpPr>
          <p:nvPr>
            <p:ph type="title"/>
          </p:nvPr>
        </p:nvSpPr>
        <p:spPr>
          <a:xfrm>
            <a:off x="8804366" y="456330"/>
            <a:ext cx="3387634" cy="2770196"/>
          </a:xfrm>
        </p:spPr>
        <p:txBody>
          <a:bodyPr>
            <a:normAutofit fontScale="90000"/>
          </a:bodyPr>
          <a:lstStyle/>
          <a:p>
            <a:r>
              <a:rPr lang="pt-PT" sz="2000" b="1" u="sng" dirty="0">
                <a:solidFill>
                  <a:schemeClr val="tx2"/>
                </a:solidFill>
              </a:rPr>
              <a:t>Objetivos</a:t>
            </a:r>
            <a:br>
              <a:rPr lang="pt-PT" sz="1600" b="1" dirty="0">
                <a:solidFill>
                  <a:schemeClr val="tx2"/>
                </a:solidFill>
              </a:rPr>
            </a:br>
            <a:br>
              <a:rPr lang="pt-PT" sz="1600" b="1" dirty="0">
                <a:solidFill>
                  <a:schemeClr val="tx2"/>
                </a:solidFill>
              </a:rPr>
            </a:br>
            <a:r>
              <a:rPr lang="pt-PT" sz="1600" b="1" dirty="0">
                <a:solidFill>
                  <a:schemeClr val="tx2"/>
                </a:solidFill>
              </a:rPr>
              <a:t>Prevenir a violência na escola;</a:t>
            </a:r>
            <a:br>
              <a:rPr lang="pt-PT" sz="1600" b="1" dirty="0">
                <a:solidFill>
                  <a:schemeClr val="tx2"/>
                </a:solidFill>
              </a:rPr>
            </a:br>
            <a:endParaRPr lang="pt-PT" sz="1600" b="1" dirty="0">
              <a:solidFill>
                <a:schemeClr val="tx2"/>
              </a:solidFill>
            </a:endParaRPr>
          </a:p>
          <a:p>
            <a:r>
              <a:rPr lang="pt-PT" sz="1600" b="1" dirty="0">
                <a:solidFill>
                  <a:schemeClr val="tx2"/>
                </a:solidFill>
              </a:rPr>
              <a:t>Diminuir as situações de </a:t>
            </a:r>
            <a:r>
              <a:rPr lang="pt-PT" sz="1600" b="1" dirty="0" err="1">
                <a:solidFill>
                  <a:schemeClr val="tx2"/>
                </a:solidFill>
              </a:rPr>
              <a:t>Bulling</a:t>
            </a:r>
            <a:r>
              <a:rPr lang="pt-PT" sz="1600" b="1" dirty="0">
                <a:solidFill>
                  <a:schemeClr val="tx2"/>
                </a:solidFill>
              </a:rPr>
              <a:t>;</a:t>
            </a:r>
            <a:br>
              <a:rPr lang="pt-PT" sz="1600" b="1" dirty="0">
                <a:solidFill>
                  <a:schemeClr val="tx2"/>
                </a:solidFill>
              </a:rPr>
            </a:br>
            <a:endParaRPr lang="pt-PT" sz="1600" b="1" dirty="0">
              <a:solidFill>
                <a:schemeClr val="tx2"/>
              </a:solidFill>
            </a:endParaRPr>
          </a:p>
          <a:p>
            <a:r>
              <a:rPr lang="pt-PT" sz="1600" b="1" dirty="0">
                <a:solidFill>
                  <a:schemeClr val="tx2"/>
                </a:solidFill>
              </a:rPr>
              <a:t>Melhorar a inclusão dos alunos;</a:t>
            </a:r>
            <a:br>
              <a:rPr lang="pt-PT" sz="1600" b="1" dirty="0">
                <a:solidFill>
                  <a:schemeClr val="tx2"/>
                </a:solidFill>
              </a:rPr>
            </a:br>
            <a:endParaRPr lang="pt-PT" sz="1600" b="1" dirty="0">
              <a:solidFill>
                <a:schemeClr val="tx2"/>
              </a:solidFill>
            </a:endParaRPr>
          </a:p>
          <a:p>
            <a:r>
              <a:rPr lang="pt-PT" sz="1600" b="1" dirty="0">
                <a:solidFill>
                  <a:schemeClr val="tx2"/>
                </a:solidFill>
              </a:rPr>
              <a:t>Melhorar o sucesso escolar;</a:t>
            </a:r>
            <a:br>
              <a:rPr lang="pt-PT" sz="1600" b="1" dirty="0">
                <a:solidFill>
                  <a:schemeClr val="tx2"/>
                </a:solidFill>
              </a:rPr>
            </a:br>
            <a:endParaRPr lang="pt-PT" sz="1600" b="1" dirty="0">
              <a:solidFill>
                <a:schemeClr val="tx2"/>
              </a:solidFill>
            </a:endParaRPr>
          </a:p>
          <a:p>
            <a:r>
              <a:rPr lang="pt-PT" sz="1600" b="1" dirty="0">
                <a:solidFill>
                  <a:schemeClr val="tx2"/>
                </a:solidFill>
              </a:rPr>
              <a:t>Melhorar o índice de bem-estar dos alunos</a:t>
            </a:r>
          </a:p>
        </p:txBody>
      </p:sp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a Imagem 6" descr="crianças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7311" b="7311"/>
          <a:stretch>
            <a:fillRect/>
          </a:stretch>
        </p:blipFill>
        <p:spPr/>
      </p:pic>
      <p:sp>
        <p:nvSpPr>
          <p:cNvPr id="9" name="Título 1"/>
          <p:cNvSpPr txBox="1">
            <a:spLocks/>
          </p:cNvSpPr>
          <p:nvPr/>
        </p:nvSpPr>
        <p:spPr>
          <a:xfrm>
            <a:off x="951214" y="488076"/>
            <a:ext cx="9900457" cy="1055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t-PT" sz="1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PT" sz="1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Pré -Adolescência  uma fase da vida</a:t>
            </a: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338745" y="5499859"/>
            <a:ext cx="9900457" cy="1055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t-PT" sz="1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0" b="13080"/>
          <a:stretch>
            <a:fillRect/>
          </a:stretch>
        </p:blipFill>
        <p:spPr/>
      </p:pic>
      <p:sp>
        <p:nvSpPr>
          <p:cNvPr id="7" name="Título 1"/>
          <p:cNvSpPr txBox="1">
            <a:spLocks/>
          </p:cNvSpPr>
          <p:nvPr/>
        </p:nvSpPr>
        <p:spPr>
          <a:xfrm>
            <a:off x="951214" y="488076"/>
            <a:ext cx="9900457" cy="1055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t-PT" sz="1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PT" sz="1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Pré - Adolescência como uma fase da vida</a:t>
            </a:r>
            <a:b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Fator protetor/ facilitador na adaptação da criança a situações difíceis</a:t>
            </a:r>
          </a:p>
        </p:txBody>
      </p:sp>
      <p:pic>
        <p:nvPicPr>
          <p:cNvPr id="6" name="Marcador de Posição da Imagem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r="21010"/>
          <a:stretch>
            <a:fillRect/>
          </a:stretch>
        </p:blipFill>
        <p:spPr/>
      </p:pic>
      <p:pic>
        <p:nvPicPr>
          <p:cNvPr id="15" name="Marcador de Posição da Imagem 1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2" r="24422"/>
          <a:stretch>
            <a:fillRect/>
          </a:stretch>
        </p:blipFill>
        <p:spPr/>
      </p:pic>
      <p:pic>
        <p:nvPicPr>
          <p:cNvPr id="14" name="Marcador de Posição da Imagem 1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r="24712"/>
          <a:stretch>
            <a:fillRect/>
          </a:stretch>
        </p:blipFill>
        <p:spPr/>
      </p:pic>
      <p:sp>
        <p:nvSpPr>
          <p:cNvPr id="16" name="CaixaDeTexto 15"/>
          <p:cNvSpPr txBox="1"/>
          <p:nvPr/>
        </p:nvSpPr>
        <p:spPr>
          <a:xfrm>
            <a:off x="2962274" y="6194731"/>
            <a:ext cx="730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/>
              <a:t>Bom relacionamento familiar</a:t>
            </a:r>
          </a:p>
        </p:txBody>
      </p:sp>
    </p:spTree>
    <p:extLst>
      <p:ext uri="{BB962C8B-B14F-4D97-AF65-F5344CB8AC3E}">
        <p14:creationId xmlns:p14="http://schemas.microsoft.com/office/powerpoint/2010/main" val="32941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1532" y="398092"/>
            <a:ext cx="2556593" cy="1452209"/>
          </a:xfrm>
        </p:spPr>
        <p:txBody>
          <a:bodyPr/>
          <a:lstStyle/>
          <a:p>
            <a:r>
              <a:rPr lang="pt-PT" dirty="0"/>
              <a:t>Foi colocado um desafio às Famílias…</a:t>
            </a:r>
          </a:p>
        </p:txBody>
      </p:sp>
      <p:pic>
        <p:nvPicPr>
          <p:cNvPr id="8" name="Marcador de Posição da Imagem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" b="5318"/>
          <a:stretch>
            <a:fillRect/>
          </a:stretch>
        </p:blipFill>
        <p:spPr/>
      </p:pic>
      <p:pic>
        <p:nvPicPr>
          <p:cNvPr id="7" name="Marcador de Posição da Imagem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/>
          <a:srcRect l="30923" t="15710" r="29211" b="7373"/>
          <a:stretch/>
        </p:blipFill>
        <p:spPr>
          <a:xfrm>
            <a:off x="1657350" y="984316"/>
            <a:ext cx="3990975" cy="433063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182469" y="1372743"/>
            <a:ext cx="206692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Qual foi a tua Qualidade e dos restantes elementos da família?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213856" y="5314948"/>
            <a:ext cx="62388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000" dirty="0"/>
              <a:t>E hoje acrescentariam outras qualidades para cada um ?</a:t>
            </a:r>
          </a:p>
        </p:txBody>
      </p:sp>
    </p:spTree>
    <p:extLst>
      <p:ext uri="{BB962C8B-B14F-4D97-AF65-F5344CB8AC3E}">
        <p14:creationId xmlns:p14="http://schemas.microsoft.com/office/powerpoint/2010/main" val="21749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Lucida Handwriting" panose="03010101010101010101" pitchFamily="66" charset="0"/>
              </a:rPr>
              <a:t>Outubro 2020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9526" t="16774" r="29228" b="5499"/>
          <a:stretch/>
        </p:blipFill>
        <p:spPr>
          <a:xfrm>
            <a:off x="1227137" y="1847850"/>
            <a:ext cx="4257646" cy="4513106"/>
          </a:xfrm>
          <a:prstGeom prst="rect">
            <a:avLst/>
          </a:prstGeom>
        </p:spPr>
      </p:pic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5741378" y="2087895"/>
            <a:ext cx="5758960" cy="3468844"/>
          </a:xfrm>
        </p:spPr>
        <p:txBody>
          <a:bodyPr>
            <a:normAutofit fontScale="77500" lnSpcReduction="20000"/>
          </a:bodyPr>
          <a:lstStyle/>
          <a:p>
            <a:r>
              <a:rPr lang="pt-PT" b="1" dirty="0"/>
              <a:t>Escala de Índice de Bem–estar </a:t>
            </a:r>
          </a:p>
          <a:p>
            <a:pPr marL="0" indent="0">
              <a:buNone/>
            </a:pPr>
            <a:r>
              <a:rPr lang="pt-PT" sz="1800" dirty="0"/>
              <a:t>(OMS(cinco) (WHO-5) Versão de 1998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PT" sz="1800" dirty="0"/>
              <a:t>Em que se considera </a:t>
            </a:r>
            <a:r>
              <a:rPr lang="pt-PT" sz="1800" b="1" dirty="0"/>
              <a:t>Fraco Bem estar </a:t>
            </a:r>
            <a:r>
              <a:rPr lang="pt-PT" sz="1800" dirty="0"/>
              <a:t>nos questionários com </a:t>
            </a:r>
            <a:r>
              <a:rPr lang="pt-PT" sz="1800" b="1" dirty="0"/>
              <a:t>Score &lt;13: 3</a:t>
            </a:r>
            <a:r>
              <a:rPr lang="pt-PT" sz="1800" dirty="0"/>
              <a:t>  alunos.</a:t>
            </a:r>
          </a:p>
          <a:p>
            <a:pPr marL="0" indent="0">
              <a:buNone/>
            </a:pPr>
            <a:endParaRPr lang="pt-PT" sz="1800" dirty="0"/>
          </a:p>
          <a:p>
            <a:pPr marL="0" indent="0">
              <a:lnSpc>
                <a:spcPct val="120000"/>
              </a:lnSpc>
              <a:buNone/>
            </a:pPr>
            <a:r>
              <a:rPr lang="pt-PT" sz="1800" dirty="0"/>
              <a:t>Requerendo também atenção, aos que responderam </a:t>
            </a:r>
            <a:r>
              <a:rPr lang="pt-PT" sz="1800" b="1" dirty="0"/>
              <a:t>‘0’ ou ‘1’ a qualquer um dos 5 itens</a:t>
            </a:r>
            <a:r>
              <a:rPr lang="pt-PT" sz="1800" dirty="0"/>
              <a:t>: </a:t>
            </a:r>
            <a:r>
              <a:rPr lang="pt-PT" sz="1800" b="1" dirty="0"/>
              <a:t>11</a:t>
            </a:r>
            <a:r>
              <a:rPr lang="pt-PT" sz="1800" dirty="0"/>
              <a:t> alunos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PT" sz="1800" dirty="0"/>
              <a:t>Existe cerca de </a:t>
            </a:r>
            <a:r>
              <a:rPr lang="pt-PT" sz="1800" b="1" dirty="0"/>
              <a:t>34%</a:t>
            </a:r>
            <a:r>
              <a:rPr lang="pt-PT" sz="1800" dirty="0"/>
              <a:t> das com crianças com alguma alteração do bem-estar.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PT" sz="1800" dirty="0"/>
              <a:t>Pelo que em Fevereiro/2020 aplicou-se novamente o questionário a estas crianças, </a:t>
            </a:r>
            <a:r>
              <a:rPr lang="pt-PT" sz="1800" b="1" dirty="0"/>
              <a:t>verificando-se uma melhoria do Bem-estar na maioria das crianças.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27137" y="1491734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Aplicação de questionário</a:t>
            </a:r>
          </a:p>
        </p:txBody>
      </p:sp>
    </p:spTree>
    <p:extLst>
      <p:ext uri="{BB962C8B-B14F-4D97-AF65-F5344CB8AC3E}">
        <p14:creationId xmlns:p14="http://schemas.microsoft.com/office/powerpoint/2010/main" val="2548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Álbum de Fotografias de Família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300_TF03488835_TF03488835" id="{A7A8B375-B88E-476E-B0E8-87E7BF20120E}" vid="{6C6C5A28-6876-4076-82F4-44C76A9AAD8D}"/>
    </a:ext>
  </a:extLst>
</a:theme>
</file>

<file path=ppt/theme/theme2.xml><?xml version="1.0" encoding="utf-8"?>
<a:theme xmlns:a="http://schemas.openxmlformats.org/drawingml/2006/main" name="Tema do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Álbum de fotografias da família (design da natureza com folhas verdes)</Template>
  <TotalTime>2460</TotalTime>
  <Words>703</Words>
  <Application>Microsoft Office PowerPoint</Application>
  <PresentationFormat>Ecrã Panorâmico</PresentationFormat>
  <Paragraphs>101</Paragraphs>
  <Slides>36</Slides>
  <Notes>16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36</vt:i4>
      </vt:variant>
    </vt:vector>
  </HeadingPairs>
  <TitlesOfParts>
    <vt:vector size="42" baseType="lpstr">
      <vt:lpstr>Arial</vt:lpstr>
      <vt:lpstr>Cambria</vt:lpstr>
      <vt:lpstr>Lucida Calligraphy</vt:lpstr>
      <vt:lpstr>Lucida Console</vt:lpstr>
      <vt:lpstr>Lucida Handwriting</vt:lpstr>
      <vt:lpstr>Álbum de Fotografias de Família 16x9</vt:lpstr>
      <vt:lpstr>Projeto Bem me quer – Bem nos quer</vt:lpstr>
      <vt:lpstr>Um Projeto que envolveu</vt:lpstr>
      <vt:lpstr>Outubro 2020</vt:lpstr>
      <vt:lpstr>Objetivos  Prevenir a violência na escola;  Diminuir as situações de Bulling;  Melhorar a inclusão dos alunos;  Melhorar o sucesso escolar;  Melhorar o índice de bem-estar dos alunos</vt:lpstr>
      <vt:lpstr>Apresentação do PowerPoint</vt:lpstr>
      <vt:lpstr>Apresentação do PowerPoint</vt:lpstr>
      <vt:lpstr>Fator protetor/ facilitador na adaptação da criança a situações difíceis</vt:lpstr>
      <vt:lpstr>Foi colocado um desafio às Famílias…</vt:lpstr>
      <vt:lpstr>Outubro 2020</vt:lpstr>
      <vt:lpstr>Descobrindo e partilhando Qualidades</vt:lpstr>
      <vt:lpstr>Apresentação do PowerPoint</vt:lpstr>
      <vt:lpstr>Apresentação do PowerPoint</vt:lpstr>
      <vt:lpstr>Janeiro 2020</vt:lpstr>
      <vt:lpstr>Dia Escolar da Não Violência e da Paz</vt:lpstr>
      <vt:lpstr>Não  violência</vt:lpstr>
      <vt:lpstr>Apresentação do PowerPoint</vt:lpstr>
      <vt:lpstr>Apresentação do PowerPoint</vt:lpstr>
      <vt:lpstr>Apresentação do PowerPoint</vt:lpstr>
      <vt:lpstr>Apresentação do PowerPoint</vt:lpstr>
      <vt:lpstr>Parabéns Excelente Trabalho!!!</vt:lpstr>
      <vt:lpstr>Fevereiro 2020</vt:lpstr>
      <vt:lpstr>Apresentação do PowerPoint</vt:lpstr>
      <vt:lpstr>A educação muda a forma de olhar o mundo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Enfermeira Filipa Nascimento Enfermeiro João Vitorino</vt:lpstr>
    </vt:vector>
  </TitlesOfParts>
  <Company>SNS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Esquema de Imagem com Legenda</dc:title>
  <dc:creator>Filipa Alexandra Batista Inacio Carvalho Nascimento | UCC Torres Vedras</dc:creator>
  <cp:lastModifiedBy>Prof. Anabela Caldeira Azevedo</cp:lastModifiedBy>
  <cp:revision>100</cp:revision>
  <dcterms:created xsi:type="dcterms:W3CDTF">2020-06-09T08:33:02Z</dcterms:created>
  <dcterms:modified xsi:type="dcterms:W3CDTF">2020-06-23T12:56:09Z</dcterms:modified>
</cp:coreProperties>
</file>